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71" r:id="rId2"/>
    <p:sldId id="257" r:id="rId3"/>
    <p:sldId id="256" r:id="rId4"/>
    <p:sldId id="258" r:id="rId5"/>
    <p:sldId id="259" r:id="rId6"/>
    <p:sldId id="260" r:id="rId7"/>
    <p:sldId id="261" r:id="rId8"/>
    <p:sldId id="263" r:id="rId9"/>
    <p:sldId id="264" r:id="rId10"/>
    <p:sldId id="266" r:id="rId11"/>
    <p:sldId id="267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92"/>
    <p:restoredTop sz="94118"/>
  </p:normalViewPr>
  <p:slideViewPr>
    <p:cSldViewPr snapToGrid="0" showGuides="1">
      <p:cViewPr varScale="1">
        <p:scale>
          <a:sx n="87" d="100"/>
          <a:sy n="87" d="100"/>
        </p:scale>
        <p:origin x="75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115A6-CCA8-4ACA-889B-692ECC32B569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85B8A1-22F3-4A9D-A64A-2FBBCFBEB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6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5B8A1-22F3-4A9D-A64A-2FBBCFBEBE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83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85B8A1-22F3-4A9D-A64A-2FBBCFBEBE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41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BA870-23E7-4BB2-B592-D23B149850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463524-31F6-4FE1-A4D2-18AA99C5C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8472E-9C5C-4C10-B0AA-D2808AF86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D8A79-BAA9-4048-9033-1442D7AF9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9D9C0-35F3-4FCD-9B7E-9DEFAA4A9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081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DD04C-5D81-47A0-919B-67212C72C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9B0C4-C2E9-4B4A-88CA-8D277DAFF7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5AAE8-F21E-402D-92B9-395AB42F0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4A791-D328-47C8-A782-1AAED3518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B77DF-AC0B-4A50-8F2C-6BEB1FED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256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3A294-4C57-490E-8029-2402B1B8AF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385D07-2419-4B88-8617-7D334105F5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72E21-562C-4408-A154-16BA9F9A8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BCA09-605F-4257-98FB-2A074A847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6C08B-3046-4CFB-B766-0C64E68C3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34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BCB63-469F-4E83-B52C-7B9E27965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27A55-05B0-4435-B784-CBA4AE4C8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5D725-EA3E-4901-937B-CC5F775B3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6F222-0821-4FA1-A5F9-5A3757846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AF8E5-67E7-4C10-888F-8BC95FEFC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529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15C82-7DF7-482E-A788-0D33447B1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22118-48A9-4976-A449-9CCF4D79E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D9760-A228-4C64-B5AA-566E58B67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ECE25-F90A-4E17-A081-9D51C5657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6E287-D3A3-4B47-A5FB-C4F78AE4F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4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FE81E-8090-465C-9CA1-B5D7CF9ED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8FEB6-6084-4E60-BBE3-E15DD936C5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B5E07-21E9-489B-A9DF-B35DCB3C2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F7AB52-E321-4F5C-9B54-BAFB4327C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FAEA4F-5C6B-484D-B63D-37D1AC7B1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41C92-41E3-40B9-9D04-9C409D1D8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310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F96B-9CD1-43BD-8268-447E74AAB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2178D-06E4-47A0-8A4C-EA684082B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0B0AD-188A-4813-9475-859B27FBFC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03E0C9-9709-4194-B188-F69EF374E0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A8E83-8953-4B22-A903-BBAB675DD1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1B61A-DCDC-4415-AB4B-DDF4372AC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AFC0EE-0566-41F5-BE49-DD7EA4B6B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251374-8AF7-411B-8C28-DB6A7AD26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457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398DA-77B7-4DEC-9386-579DB7EE0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43E7DF-90C9-40AF-9211-5BBF7EBAD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072D0-DBB2-438D-AA4E-881D702FD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81C510-22DF-4BB0-B6A0-3AA90906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097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1EE70A-7EDB-4A81-9007-1C358A116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4CA989-10EC-4376-8E19-1133A5FE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9DE85-FA5C-43E3-9F93-A498361B8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45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4C856-BE16-4966-9938-6CA0C3407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9245B-574F-4FC4-A5F5-72BF2173C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E8AE8-D87E-485C-9944-5A67CA9368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A81962-32C0-4B35-9905-F274F75EA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8051F-4BC2-4EFE-9007-31DD5EE95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6B813-0DDB-4CFE-B086-2941F4E56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59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4779-6C29-4517-B02A-64F1B878D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9A5CD3-BC07-4A09-BDB9-B1A1307370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BCEB0-FB95-47BB-BB82-097981E56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9749DE-2847-4910-B0E1-1C1B6F3BA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C397D3-34D9-4231-AD95-0350481ED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D3232-FD12-43F2-A69D-543A90906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82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3735D8-1B4F-46C8-9643-D31C22AE8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CF468-B16F-4F64-BF51-EAB4B3F60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2F759-7DFC-442D-A378-41E12CCCDF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5D228-6AF7-4F6D-A098-7BCA48A5EDAF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1D31C-E8C5-4A47-8922-1ECD9AADCB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8948F-44B7-47CE-964A-E3AF36BDD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1C96A-68BC-4926-BE64-0823744B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26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arpedm20/DCGAN-tensorflow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7" Type="http://schemas.openxmlformats.org/officeDocument/2006/relationships/image" Target="../media/image9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0C732D-21A7-8641-AE2F-69D6CC346EF3}"/>
              </a:ext>
            </a:extLst>
          </p:cNvPr>
          <p:cNvSpPr txBox="1"/>
          <p:nvPr/>
        </p:nvSpPr>
        <p:spPr>
          <a:xfrm>
            <a:off x="2451156" y="2109860"/>
            <a:ext cx="72896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Project 5:</a:t>
            </a:r>
          </a:p>
          <a:p>
            <a:pPr algn="ctr"/>
            <a:r>
              <a:rPr lang="en-US" sz="4000" b="1" dirty="0"/>
              <a:t>Generative Adversarial Network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D30F2-D576-1B43-A1E2-56A4DFE5766A}"/>
              </a:ext>
            </a:extLst>
          </p:cNvPr>
          <p:cNvSpPr txBox="1"/>
          <p:nvPr/>
        </p:nvSpPr>
        <p:spPr>
          <a:xfrm>
            <a:off x="5096305" y="4412793"/>
            <a:ext cx="1999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Zhifei Zhang</a:t>
            </a:r>
          </a:p>
        </p:txBody>
      </p:sp>
    </p:spTree>
    <p:extLst>
      <p:ext uri="{BB962C8B-B14F-4D97-AF65-F5344CB8AC3E}">
        <p14:creationId xmlns:p14="http://schemas.microsoft.com/office/powerpoint/2010/main" val="130360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be 40">
            <a:extLst>
              <a:ext uri="{FF2B5EF4-FFF2-40B4-BE49-F238E27FC236}">
                <a16:creationId xmlns:a16="http://schemas.microsoft.com/office/drawing/2014/main" id="{B8D299DF-007B-4EEC-97F5-FD714B17A3CD}"/>
              </a:ext>
            </a:extLst>
          </p:cNvPr>
          <p:cNvSpPr/>
          <p:nvPr/>
        </p:nvSpPr>
        <p:spPr>
          <a:xfrm flipH="1">
            <a:off x="5199989" y="2128981"/>
            <a:ext cx="1384115" cy="2558246"/>
          </a:xfrm>
          <a:prstGeom prst="cube">
            <a:avLst>
              <a:gd name="adj" fmla="val 70859"/>
            </a:avLst>
          </a:prstGeom>
          <a:gradFill>
            <a:gsLst>
              <a:gs pos="0">
                <a:srgbClr val="7030A0"/>
              </a:gs>
              <a:gs pos="100000">
                <a:srgbClr val="7030A0"/>
              </a:gs>
            </a:gsLst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030A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0C91DA-0345-45D0-A0E8-DE1D72903DAF}"/>
              </a:ext>
            </a:extLst>
          </p:cNvPr>
          <p:cNvSpPr txBox="1"/>
          <p:nvPr/>
        </p:nvSpPr>
        <p:spPr>
          <a:xfrm>
            <a:off x="3129585" y="701814"/>
            <a:ext cx="59328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Conditional GAN on MNIST</a:t>
            </a: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D04089D1-42FC-489B-9431-FAFCA1F01A06}"/>
              </a:ext>
            </a:extLst>
          </p:cNvPr>
          <p:cNvSpPr/>
          <p:nvPr/>
        </p:nvSpPr>
        <p:spPr>
          <a:xfrm flipH="1">
            <a:off x="5102512" y="2126907"/>
            <a:ext cx="1097280" cy="2560320"/>
          </a:xfrm>
          <a:prstGeom prst="cube">
            <a:avLst>
              <a:gd name="adj" fmla="val 9118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4CF8B-337D-4CB8-8036-E9B65DF83D02}"/>
              </a:ext>
            </a:extLst>
          </p:cNvPr>
          <p:cNvSpPr txBox="1"/>
          <p:nvPr/>
        </p:nvSpPr>
        <p:spPr>
          <a:xfrm>
            <a:off x="5175233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28x28x1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1B8847E9-D47D-465C-913A-5FC5A8008599}"/>
              </a:ext>
            </a:extLst>
          </p:cNvPr>
          <p:cNvSpPr/>
          <p:nvPr/>
        </p:nvSpPr>
        <p:spPr>
          <a:xfrm flipH="1">
            <a:off x="3406817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5C46E-1D8C-4FA6-91A5-696BB41DA34F}"/>
              </a:ext>
            </a:extLst>
          </p:cNvPr>
          <p:cNvSpPr txBox="1"/>
          <p:nvPr/>
        </p:nvSpPr>
        <p:spPr>
          <a:xfrm>
            <a:off x="3406149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95B998-E3CB-48F1-88DB-2BE0006766DD}"/>
              </a:ext>
            </a:extLst>
          </p:cNvPr>
          <p:cNvSpPr txBox="1"/>
          <p:nvPr/>
        </p:nvSpPr>
        <p:spPr>
          <a:xfrm>
            <a:off x="1766910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0D4B8484-FCE1-4296-9F5F-6E7F86901270}"/>
              </a:ext>
            </a:extLst>
          </p:cNvPr>
          <p:cNvSpPr/>
          <p:nvPr/>
        </p:nvSpPr>
        <p:spPr>
          <a:xfrm flipH="1">
            <a:off x="1646555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503770-E69C-4F47-8E97-0BFC3DB2D2BF}"/>
              </a:ext>
            </a:extLst>
          </p:cNvPr>
          <p:cNvSpPr txBox="1"/>
          <p:nvPr/>
        </p:nvSpPr>
        <p:spPr>
          <a:xfrm>
            <a:off x="494758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A2DED6-3B3F-4D68-A297-6BDAA5667996}"/>
              </a:ext>
            </a:extLst>
          </p:cNvPr>
          <p:cNvSpPr/>
          <p:nvPr/>
        </p:nvSpPr>
        <p:spPr>
          <a:xfrm>
            <a:off x="736136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BFAB37-4775-4F0D-9E95-D8788206756D}"/>
              </a:ext>
            </a:extLst>
          </p:cNvPr>
          <p:cNvCxnSpPr>
            <a:cxnSpLocks/>
          </p:cNvCxnSpPr>
          <p:nvPr/>
        </p:nvCxnSpPr>
        <p:spPr>
          <a:xfrm>
            <a:off x="92282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BA8DEF8-C60D-4DAD-9CDE-3F4358EDAEA2}"/>
              </a:ext>
            </a:extLst>
          </p:cNvPr>
          <p:cNvCxnSpPr>
            <a:cxnSpLocks/>
          </p:cNvCxnSpPr>
          <p:nvPr/>
        </p:nvCxnSpPr>
        <p:spPr>
          <a:xfrm>
            <a:off x="2708193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CE15F8-56BE-4EF2-8E72-CDC48F608BE4}"/>
              </a:ext>
            </a:extLst>
          </p:cNvPr>
          <p:cNvCxnSpPr>
            <a:cxnSpLocks/>
          </p:cNvCxnSpPr>
          <p:nvPr/>
        </p:nvCxnSpPr>
        <p:spPr>
          <a:xfrm>
            <a:off x="447727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543214-926F-42E0-AC95-2F55F2B88D33}"/>
              </a:ext>
            </a:extLst>
          </p:cNvPr>
          <p:cNvSpPr txBox="1"/>
          <p:nvPr/>
        </p:nvSpPr>
        <p:spPr>
          <a:xfrm>
            <a:off x="944061" y="2431007"/>
            <a:ext cx="993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BN, </a:t>
            </a:r>
          </a:p>
          <a:p>
            <a:r>
              <a:rPr lang="en-US" b="1" dirty="0"/>
              <a:t>Reshape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2FF73B-C118-46BE-8AB7-CFC272AF9A4A}"/>
              </a:ext>
            </a:extLst>
          </p:cNvPr>
          <p:cNvSpPr txBox="1"/>
          <p:nvPr/>
        </p:nvSpPr>
        <p:spPr>
          <a:xfrm>
            <a:off x="2349572" y="2470441"/>
            <a:ext cx="1063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BN, ReLU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D0E226-5268-423A-8E13-B8ADB1F2B5E5}"/>
              </a:ext>
            </a:extLst>
          </p:cNvPr>
          <p:cNvSpPr txBox="1"/>
          <p:nvPr/>
        </p:nvSpPr>
        <p:spPr>
          <a:xfrm>
            <a:off x="3606602" y="2055851"/>
            <a:ext cx="1505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Tanh/Sigmoid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F40581-DB49-410B-99E2-4E4A9FFE9261}"/>
              </a:ext>
            </a:extLst>
          </p:cNvPr>
          <p:cNvCxnSpPr>
            <a:cxnSpLocks/>
          </p:cNvCxnSpPr>
          <p:nvPr/>
        </p:nvCxnSpPr>
        <p:spPr>
          <a:xfrm>
            <a:off x="6421405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be 18">
            <a:extLst>
              <a:ext uri="{FF2B5EF4-FFF2-40B4-BE49-F238E27FC236}">
                <a16:creationId xmlns:a16="http://schemas.microsoft.com/office/drawing/2014/main" id="{2594B788-D730-445E-AE9D-1DCC540622E2}"/>
              </a:ext>
            </a:extLst>
          </p:cNvPr>
          <p:cNvSpPr/>
          <p:nvPr/>
        </p:nvSpPr>
        <p:spPr>
          <a:xfrm flipH="1">
            <a:off x="7018772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EE3898-9248-4C59-BF5B-F4A333EE8A1F}"/>
              </a:ext>
            </a:extLst>
          </p:cNvPr>
          <p:cNvSpPr txBox="1"/>
          <p:nvPr/>
        </p:nvSpPr>
        <p:spPr>
          <a:xfrm>
            <a:off x="7018772" y="4789923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683631-7ED7-4363-A181-ECA6146D13F0}"/>
              </a:ext>
            </a:extLst>
          </p:cNvPr>
          <p:cNvSpPr txBox="1"/>
          <p:nvPr/>
        </p:nvSpPr>
        <p:spPr>
          <a:xfrm>
            <a:off x="6169661" y="2158581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/>
              <a:t>ReLU</a:t>
            </a:r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5B1F1C29-8ED5-4A52-9AF3-E8640466EEFE}"/>
              </a:ext>
            </a:extLst>
          </p:cNvPr>
          <p:cNvSpPr/>
          <p:nvPr/>
        </p:nvSpPr>
        <p:spPr>
          <a:xfrm flipH="1">
            <a:off x="8817593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ABBEBF-E21A-4FEA-B863-6770ACB802C5}"/>
              </a:ext>
            </a:extLst>
          </p:cNvPr>
          <p:cNvCxnSpPr>
            <a:cxnSpLocks/>
          </p:cNvCxnSpPr>
          <p:nvPr/>
        </p:nvCxnSpPr>
        <p:spPr>
          <a:xfrm>
            <a:off x="8093864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53FCBD-69D7-406E-9CC0-D1C7EC274DC1}"/>
              </a:ext>
            </a:extLst>
          </p:cNvPr>
          <p:cNvCxnSpPr>
            <a:cxnSpLocks/>
          </p:cNvCxnSpPr>
          <p:nvPr/>
        </p:nvCxnSpPr>
        <p:spPr>
          <a:xfrm>
            <a:off x="9879231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9519199-5F7B-4E3C-9211-0D6990A49F04}"/>
              </a:ext>
            </a:extLst>
          </p:cNvPr>
          <p:cNvSpPr txBox="1"/>
          <p:nvPr/>
        </p:nvSpPr>
        <p:spPr>
          <a:xfrm>
            <a:off x="8015113" y="2303536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/>
              <a:t>ReLU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0435B4-F2E7-4C01-A0EB-A63BFD6A9D7C}"/>
              </a:ext>
            </a:extLst>
          </p:cNvPr>
          <p:cNvSpPr txBox="1"/>
          <p:nvPr/>
        </p:nvSpPr>
        <p:spPr>
          <a:xfrm>
            <a:off x="8787855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A53110D-5217-4AE6-A99D-9B942CD3D258}"/>
              </a:ext>
            </a:extLst>
          </p:cNvPr>
          <p:cNvSpPr/>
          <p:nvPr/>
        </p:nvSpPr>
        <p:spPr>
          <a:xfrm>
            <a:off x="10566168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5E32B3-38FF-4CF0-8760-84598E6C50F3}"/>
              </a:ext>
            </a:extLst>
          </p:cNvPr>
          <p:cNvSpPr txBox="1"/>
          <p:nvPr/>
        </p:nvSpPr>
        <p:spPr>
          <a:xfrm>
            <a:off x="10306912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256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73680D1-18AC-4D68-94D7-CA800682589B}"/>
              </a:ext>
            </a:extLst>
          </p:cNvPr>
          <p:cNvCxnSpPr>
            <a:cxnSpLocks/>
          </p:cNvCxnSpPr>
          <p:nvPr/>
        </p:nvCxnSpPr>
        <p:spPr>
          <a:xfrm>
            <a:off x="10844037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745769D2-6476-4553-978A-3A7BA9A46AA1}"/>
              </a:ext>
            </a:extLst>
          </p:cNvPr>
          <p:cNvSpPr/>
          <p:nvPr/>
        </p:nvSpPr>
        <p:spPr>
          <a:xfrm>
            <a:off x="11482573" y="3315627"/>
            <a:ext cx="182880" cy="18288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ED22EF-5D85-4169-B316-B1556E4D0A48}"/>
              </a:ext>
            </a:extLst>
          </p:cNvPr>
          <p:cNvSpPr txBox="1"/>
          <p:nvPr/>
        </p:nvSpPr>
        <p:spPr>
          <a:xfrm>
            <a:off x="10799859" y="2364993"/>
            <a:ext cx="949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</a:t>
            </a:r>
          </a:p>
          <a:p>
            <a:r>
              <a:rPr lang="en-US" b="1" dirty="0"/>
              <a:t>Sigmoid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69F5DC-669B-4E82-AA6D-3F1579BA25BB}"/>
              </a:ext>
            </a:extLst>
          </p:cNvPr>
          <p:cNvSpPr txBox="1"/>
          <p:nvPr/>
        </p:nvSpPr>
        <p:spPr>
          <a:xfrm>
            <a:off x="11416758" y="4783781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</a:t>
            </a:r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9E4534E0-6332-4437-BB84-04DD5EB85275}"/>
              </a:ext>
            </a:extLst>
          </p:cNvPr>
          <p:cNvSpPr/>
          <p:nvPr/>
        </p:nvSpPr>
        <p:spPr>
          <a:xfrm rot="5400000">
            <a:off x="8319391" y="2544177"/>
            <a:ext cx="337214" cy="6625531"/>
          </a:xfrm>
          <a:prstGeom prst="rightBrace">
            <a:avLst>
              <a:gd name="adj1" fmla="val 42424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6834EDCA-4082-4675-8E76-ED4D10AF4332}"/>
              </a:ext>
            </a:extLst>
          </p:cNvPr>
          <p:cNvSpPr/>
          <p:nvPr/>
        </p:nvSpPr>
        <p:spPr>
          <a:xfrm rot="5400000">
            <a:off x="3264911" y="2753712"/>
            <a:ext cx="337214" cy="5613333"/>
          </a:xfrm>
          <a:prstGeom prst="rightBrace">
            <a:avLst>
              <a:gd name="adj1" fmla="val 42424"/>
              <a:gd name="adj2" fmla="val 50000"/>
            </a:avLst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6C17611-CF1F-4594-9009-480F9DAFD357}"/>
              </a:ext>
            </a:extLst>
          </p:cNvPr>
          <p:cNvSpPr txBox="1"/>
          <p:nvPr/>
        </p:nvSpPr>
        <p:spPr>
          <a:xfrm>
            <a:off x="2690269" y="5794717"/>
            <a:ext cx="1486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Generator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B2A4F6E-AD7C-445F-8736-38524C8CD4FE}"/>
              </a:ext>
            </a:extLst>
          </p:cNvPr>
          <p:cNvSpPr txBox="1"/>
          <p:nvPr/>
        </p:nvSpPr>
        <p:spPr>
          <a:xfrm>
            <a:off x="7533794" y="6156186"/>
            <a:ext cx="1908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Discriminator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01D3729-8923-4030-83D5-DFFD3AD8231F}"/>
              </a:ext>
            </a:extLst>
          </p:cNvPr>
          <p:cNvSpPr/>
          <p:nvPr/>
        </p:nvSpPr>
        <p:spPr>
          <a:xfrm>
            <a:off x="736136" y="1948866"/>
            <a:ext cx="91440" cy="9144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29D069-526C-4605-B2CB-65910C24D823}"/>
              </a:ext>
            </a:extLst>
          </p:cNvPr>
          <p:cNvSpPr txBox="1"/>
          <p:nvPr/>
        </p:nvSpPr>
        <p:spPr>
          <a:xfrm>
            <a:off x="152235" y="1556320"/>
            <a:ext cx="1494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One-hot label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E251674-F58B-844E-ADB5-6EA39CF6A65F}"/>
              </a:ext>
            </a:extLst>
          </p:cNvPr>
          <p:cNvSpPr txBox="1"/>
          <p:nvPr/>
        </p:nvSpPr>
        <p:spPr>
          <a:xfrm>
            <a:off x="9649763" y="2266845"/>
            <a:ext cx="11062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Reshape, </a:t>
            </a:r>
          </a:p>
          <a:p>
            <a:r>
              <a:rPr lang="en-US" b="1" dirty="0"/>
              <a:t>FC, BN, </a:t>
            </a:r>
          </a:p>
          <a:p>
            <a:r>
              <a:rPr lang="en-US" b="1" dirty="0"/>
              <a:t>ReLU</a:t>
            </a:r>
          </a:p>
        </p:txBody>
      </p:sp>
    </p:spTree>
    <p:extLst>
      <p:ext uri="{BB962C8B-B14F-4D97-AF65-F5344CB8AC3E}">
        <p14:creationId xmlns:p14="http://schemas.microsoft.com/office/powerpoint/2010/main" val="188245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38" grpId="0" animBg="1"/>
      <p:bldP spid="4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A17AFA-EDA6-42CE-B43B-A5653325203B}"/>
              </a:ext>
            </a:extLst>
          </p:cNvPr>
          <p:cNvSpPr txBox="1"/>
          <p:nvPr/>
        </p:nvSpPr>
        <p:spPr>
          <a:xfrm>
            <a:off x="2192798" y="701814"/>
            <a:ext cx="7806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TensorFlow Implementation of GAN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96F7F6-75B7-DE4A-80DA-824BB2E782F1}"/>
              </a:ext>
            </a:extLst>
          </p:cNvPr>
          <p:cNvSpPr txBox="1"/>
          <p:nvPr/>
        </p:nvSpPr>
        <p:spPr>
          <a:xfrm>
            <a:off x="1956822" y="2060309"/>
            <a:ext cx="8537465" cy="32147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800" b="1" dirty="0"/>
              <a:t>Run the demo code: (Linux or </a:t>
            </a:r>
            <a:r>
              <a:rPr lang="en-US" sz="2800" b="1" dirty="0" err="1"/>
              <a:t>MacOS</a:t>
            </a:r>
            <a:r>
              <a:rPr lang="en-US" sz="2800" b="1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$ </a:t>
            </a:r>
            <a:r>
              <a:rPr lang="en-US" sz="2000" b="1" dirty="0" err="1"/>
              <a:t>git</a:t>
            </a:r>
            <a:r>
              <a:rPr lang="en-US" sz="2000" b="1" dirty="0"/>
              <a:t> clone </a:t>
            </a:r>
            <a:r>
              <a:rPr lang="en-US" sz="2000" b="1" dirty="0">
                <a:hlinkClick r:id="rId2"/>
              </a:rPr>
              <a:t>https://github.com/carpedm20/DCGAN-tensorflow</a:t>
            </a:r>
            <a:endParaRPr lang="en-US" sz="2000" b="1" dirty="0"/>
          </a:p>
          <a:p>
            <a:pPr>
              <a:lnSpc>
                <a:spcPct val="150000"/>
              </a:lnSpc>
            </a:pPr>
            <a:r>
              <a:rPr lang="en-US" sz="2000" b="1" dirty="0"/>
              <a:t>$ cd DCGAN-</a:t>
            </a:r>
            <a:r>
              <a:rPr lang="en-US" sz="2000" b="1" dirty="0" err="1"/>
              <a:t>tensorflow</a:t>
            </a:r>
            <a:endParaRPr lang="en-US" sz="2000" b="1" dirty="0"/>
          </a:p>
          <a:p>
            <a:pPr>
              <a:lnSpc>
                <a:spcPct val="150000"/>
              </a:lnSpc>
            </a:pPr>
            <a:r>
              <a:rPr lang="en-US" sz="2000" b="1" dirty="0"/>
              <a:t>$ pip install </a:t>
            </a:r>
            <a:r>
              <a:rPr lang="en-US" sz="2000" b="1" dirty="0" err="1"/>
              <a:t>tqdm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C00000"/>
                </a:solidFill>
              </a:rPr>
              <a:t>(if you do not have this package)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$ python </a:t>
            </a:r>
            <a:r>
              <a:rPr lang="en-US" sz="2000" b="1" dirty="0" err="1"/>
              <a:t>download.py</a:t>
            </a:r>
            <a:r>
              <a:rPr lang="en-US" sz="2000" b="1" dirty="0"/>
              <a:t> </a:t>
            </a:r>
            <a:r>
              <a:rPr lang="en-US" sz="2000" b="1" dirty="0" err="1"/>
              <a:t>mnist</a:t>
            </a:r>
            <a:endParaRPr lang="en-US" sz="2000" b="1" dirty="0"/>
          </a:p>
          <a:p>
            <a:pPr>
              <a:lnSpc>
                <a:spcPct val="150000"/>
              </a:lnSpc>
            </a:pPr>
            <a:r>
              <a:rPr lang="en-US" sz="2000" b="1" dirty="0"/>
              <a:t>$ python </a:t>
            </a:r>
            <a:r>
              <a:rPr lang="en-US" sz="2000" b="1" dirty="0" err="1"/>
              <a:t>main.py</a:t>
            </a:r>
            <a:r>
              <a:rPr lang="en-US" sz="2000" b="1" dirty="0"/>
              <a:t> --dataset </a:t>
            </a:r>
            <a:r>
              <a:rPr lang="en-US" sz="2000" b="1" dirty="0" err="1"/>
              <a:t>mnist</a:t>
            </a:r>
            <a:r>
              <a:rPr lang="en-US" sz="2000" b="1" dirty="0"/>
              <a:t> --</a:t>
            </a:r>
            <a:r>
              <a:rPr lang="en-US" sz="2000" b="1" dirty="0" err="1"/>
              <a:t>input_height</a:t>
            </a:r>
            <a:r>
              <a:rPr lang="en-US" sz="2000" b="1" dirty="0"/>
              <a:t>=28 --</a:t>
            </a:r>
            <a:r>
              <a:rPr lang="en-US" sz="2000" b="1" dirty="0" err="1"/>
              <a:t>output_height</a:t>
            </a:r>
            <a:r>
              <a:rPr lang="en-US" sz="2000" b="1" dirty="0"/>
              <a:t>=28 --train</a:t>
            </a:r>
          </a:p>
        </p:txBody>
      </p:sp>
    </p:spTree>
    <p:extLst>
      <p:ext uri="{BB962C8B-B14F-4D97-AF65-F5344CB8AC3E}">
        <p14:creationId xmlns:p14="http://schemas.microsoft.com/office/powerpoint/2010/main" val="3622367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95C8A03-51E9-A848-879E-25F2F3BE4A06}"/>
              </a:ext>
            </a:extLst>
          </p:cNvPr>
          <p:cNvSpPr txBox="1"/>
          <p:nvPr/>
        </p:nvSpPr>
        <p:spPr>
          <a:xfrm>
            <a:off x="2192798" y="701814"/>
            <a:ext cx="7806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TensorFlow Implementation of GAN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B2D29C-DDDF-D34D-9608-67BF60E0C09E}"/>
              </a:ext>
            </a:extLst>
          </p:cNvPr>
          <p:cNvSpPr txBox="1"/>
          <p:nvPr/>
        </p:nvSpPr>
        <p:spPr>
          <a:xfrm>
            <a:off x="1425881" y="2123578"/>
            <a:ext cx="4547216" cy="26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Input: z, image, (label)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Network: D, 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Loss: D, 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Optimizer: D, 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4A4877-B08D-C04D-8136-145746FF79E3}"/>
              </a:ext>
            </a:extLst>
          </p:cNvPr>
          <p:cNvSpPr txBox="1"/>
          <p:nvPr/>
        </p:nvSpPr>
        <p:spPr>
          <a:xfrm>
            <a:off x="6636978" y="2123578"/>
            <a:ext cx="4547216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Training: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for epoch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	for batch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		Update D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		Update G</a:t>
            </a:r>
          </a:p>
        </p:txBody>
      </p:sp>
    </p:spTree>
    <p:extLst>
      <p:ext uri="{BB962C8B-B14F-4D97-AF65-F5344CB8AC3E}">
        <p14:creationId xmlns:p14="http://schemas.microsoft.com/office/powerpoint/2010/main" val="489703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F2BC27B-E3BA-F542-8A41-5846BF5057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56"/>
          <a:stretch/>
        </p:blipFill>
        <p:spPr>
          <a:xfrm>
            <a:off x="1292585" y="302342"/>
            <a:ext cx="9606829" cy="660727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0C56544-69B0-3A41-86D1-81E38347ED5E}"/>
              </a:ext>
            </a:extLst>
          </p:cNvPr>
          <p:cNvSpPr/>
          <p:nvPr/>
        </p:nvSpPr>
        <p:spPr>
          <a:xfrm>
            <a:off x="0" y="65810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devblogs.nvidia.com</a:t>
            </a:r>
            <a:r>
              <a:rPr lang="en-US" sz="1200" dirty="0"/>
              <a:t>/photo-editing-generative-adversarial-networks-1/</a:t>
            </a:r>
          </a:p>
        </p:txBody>
      </p:sp>
    </p:spTree>
    <p:extLst>
      <p:ext uri="{BB962C8B-B14F-4D97-AF65-F5344CB8AC3E}">
        <p14:creationId xmlns:p14="http://schemas.microsoft.com/office/powerpoint/2010/main" val="160892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B786A5-64AC-1A41-9622-5340DF05432F}"/>
              </a:ext>
            </a:extLst>
          </p:cNvPr>
          <p:cNvSpPr txBox="1"/>
          <p:nvPr/>
        </p:nvSpPr>
        <p:spPr>
          <a:xfrm>
            <a:off x="2192798" y="701814"/>
            <a:ext cx="7806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TensorFlow Implementation of GAN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66F784-A506-F443-B267-1B896372C6AB}"/>
              </a:ext>
            </a:extLst>
          </p:cNvPr>
          <p:cNvSpPr txBox="1"/>
          <p:nvPr/>
        </p:nvSpPr>
        <p:spPr>
          <a:xfrm>
            <a:off x="1425881" y="2123578"/>
            <a:ext cx="4547216" cy="26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Testing: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Random Generation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Conditional Generation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/>
              <a:t>Interpolation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666FCD-D55D-9446-A439-AF460DE10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814" y="1557340"/>
            <a:ext cx="2279035" cy="22349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C6D9C2-5779-FF43-8AAB-7784575CA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530" y="3939945"/>
            <a:ext cx="4330700" cy="187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E225A7-F9B4-1041-BA02-CFA8DC792F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536" y="4879745"/>
            <a:ext cx="2962172" cy="158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800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umulative_gans.jpg">
            <a:extLst>
              <a:ext uri="{FF2B5EF4-FFF2-40B4-BE49-F238E27FC236}">
                <a16:creationId xmlns:a16="http://schemas.microsoft.com/office/drawing/2014/main" id="{757B52B2-0392-4083-BE6B-F83DDED6A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952" y="1134940"/>
            <a:ext cx="7620000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EBE64E-755A-499C-B9F9-1C7EB6E561FB}"/>
              </a:ext>
            </a:extLst>
          </p:cNvPr>
          <p:cNvSpPr txBox="1"/>
          <p:nvPr/>
        </p:nvSpPr>
        <p:spPr>
          <a:xfrm>
            <a:off x="1882891" y="701814"/>
            <a:ext cx="84262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Generative Adversarial Network (GAN)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623B65-342D-4A5D-9E7F-2F501E117011}"/>
              </a:ext>
            </a:extLst>
          </p:cNvPr>
          <p:cNvSpPr/>
          <p:nvPr/>
        </p:nvSpPr>
        <p:spPr>
          <a:xfrm>
            <a:off x="8995487" y="6581001"/>
            <a:ext cx="32694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https://github.com/hindupuravinash/the-gan-zoo</a:t>
            </a:r>
          </a:p>
        </p:txBody>
      </p:sp>
    </p:spTree>
    <p:extLst>
      <p:ext uri="{BB962C8B-B14F-4D97-AF65-F5344CB8AC3E}">
        <p14:creationId xmlns:p14="http://schemas.microsoft.com/office/powerpoint/2010/main" val="4218075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CEFF1-CA38-4FD6-BAEF-86072D2B2210}"/>
              </a:ext>
            </a:extLst>
          </p:cNvPr>
          <p:cNvSpPr txBox="1"/>
          <p:nvPr/>
        </p:nvSpPr>
        <p:spPr>
          <a:xfrm>
            <a:off x="1882891" y="701814"/>
            <a:ext cx="84262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Generative Adversarial Network (GAN)</a:t>
            </a:r>
          </a:p>
        </p:txBody>
      </p:sp>
      <p:pic>
        <p:nvPicPr>
          <p:cNvPr id="1026" name="Picture 2" descr="Image result for generative adversarial networks">
            <a:extLst>
              <a:ext uri="{FF2B5EF4-FFF2-40B4-BE49-F238E27FC236}">
                <a16:creationId xmlns:a16="http://schemas.microsoft.com/office/drawing/2014/main" id="{D4A75B6F-73DE-4340-ABD1-BF2CC38D4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990" y="1807525"/>
            <a:ext cx="9990020" cy="4356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866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an discriminator mnist">
            <a:extLst>
              <a:ext uri="{FF2B5EF4-FFF2-40B4-BE49-F238E27FC236}">
                <a16:creationId xmlns:a16="http://schemas.microsoft.com/office/drawing/2014/main" id="{B7C6F6AF-F916-46F5-87D7-8BF00AA8D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14488"/>
            <a:ext cx="12192000" cy="284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66EABE-FE79-4355-94E9-8E250AB31D3A}"/>
              </a:ext>
            </a:extLst>
          </p:cNvPr>
          <p:cNvSpPr txBox="1"/>
          <p:nvPr/>
        </p:nvSpPr>
        <p:spPr>
          <a:xfrm>
            <a:off x="1882891" y="701814"/>
            <a:ext cx="84262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Generative Adversarial Network (GAN)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6DEAE1B0-51BE-411D-B7D3-83E372DCD958}"/>
              </a:ext>
            </a:extLst>
          </p:cNvPr>
          <p:cNvSpPr/>
          <p:nvPr/>
        </p:nvSpPr>
        <p:spPr>
          <a:xfrm rot="5400000">
            <a:off x="9032784" y="1824836"/>
            <a:ext cx="337214" cy="5613333"/>
          </a:xfrm>
          <a:prstGeom prst="rightBrace">
            <a:avLst>
              <a:gd name="adj1" fmla="val 42424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F072A0-A40E-4833-A8C4-4B22EF8C17F6}"/>
              </a:ext>
            </a:extLst>
          </p:cNvPr>
          <p:cNvSpPr txBox="1"/>
          <p:nvPr/>
        </p:nvSpPr>
        <p:spPr>
          <a:xfrm>
            <a:off x="7345056" y="5065214"/>
            <a:ext cx="25428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Binary Classifier: </a:t>
            </a:r>
          </a:p>
          <a:p>
            <a:r>
              <a:rPr lang="en-US" sz="2400" b="1" dirty="0">
                <a:solidFill>
                  <a:srgbClr val="0070C0"/>
                </a:solidFill>
              </a:rPr>
              <a:t>Conv, Leaky </a:t>
            </a:r>
            <a:r>
              <a:rPr lang="en-US" sz="2400" b="1" dirty="0" err="1">
                <a:solidFill>
                  <a:srgbClr val="0070C0"/>
                </a:solidFill>
              </a:rPr>
              <a:t>ReLU</a:t>
            </a:r>
            <a:r>
              <a:rPr lang="en-US" sz="2400" b="1" dirty="0">
                <a:solidFill>
                  <a:srgbClr val="0070C0"/>
                </a:solidFill>
              </a:rPr>
              <a:t>, </a:t>
            </a:r>
          </a:p>
          <a:p>
            <a:r>
              <a:rPr lang="en-US" sz="2400" b="1" dirty="0">
                <a:solidFill>
                  <a:srgbClr val="0070C0"/>
                </a:solidFill>
              </a:rPr>
              <a:t>FC, Sigmoid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EDE7CDC1-DCAE-4155-B99D-2B146E85789C}"/>
              </a:ext>
            </a:extLst>
          </p:cNvPr>
          <p:cNvSpPr/>
          <p:nvPr/>
        </p:nvSpPr>
        <p:spPr>
          <a:xfrm rot="5400000">
            <a:off x="3005418" y="2086446"/>
            <a:ext cx="337214" cy="5613333"/>
          </a:xfrm>
          <a:prstGeom prst="rightBrace">
            <a:avLst>
              <a:gd name="adj1" fmla="val 42424"/>
              <a:gd name="adj2" fmla="val 50000"/>
            </a:avLst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90F732-D39A-416E-8661-C9F8604C2A6D}"/>
              </a:ext>
            </a:extLst>
          </p:cNvPr>
          <p:cNvSpPr txBox="1"/>
          <p:nvPr/>
        </p:nvSpPr>
        <p:spPr>
          <a:xfrm>
            <a:off x="1606418" y="5243512"/>
            <a:ext cx="3301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New components:</a:t>
            </a:r>
          </a:p>
          <a:p>
            <a:r>
              <a:rPr lang="en-US" sz="2400" b="1" dirty="0">
                <a:solidFill>
                  <a:srgbClr val="C00000"/>
                </a:solidFill>
              </a:rPr>
              <a:t>Transposed convolution,</a:t>
            </a:r>
          </a:p>
          <a:p>
            <a:r>
              <a:rPr lang="en-US" sz="2400" b="1" dirty="0">
                <a:solidFill>
                  <a:srgbClr val="C00000"/>
                </a:solidFill>
              </a:rPr>
              <a:t>Batch Normalization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7E3932-2436-4615-9687-435C0FA56724}"/>
              </a:ext>
            </a:extLst>
          </p:cNvPr>
          <p:cNvSpPr/>
          <p:nvPr/>
        </p:nvSpPr>
        <p:spPr>
          <a:xfrm>
            <a:off x="8962398" y="6581001"/>
            <a:ext cx="32296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https://github.com/PramodShenoy/GANerations</a:t>
            </a:r>
          </a:p>
        </p:txBody>
      </p:sp>
    </p:spTree>
    <p:extLst>
      <p:ext uri="{BB962C8B-B14F-4D97-AF65-F5344CB8AC3E}">
        <p14:creationId xmlns:p14="http://schemas.microsoft.com/office/powerpoint/2010/main" val="972348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  <p:bldP spid="8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3172F5-CB61-4CAF-9D43-7B3AD70C4137}"/>
              </a:ext>
            </a:extLst>
          </p:cNvPr>
          <p:cNvSpPr txBox="1"/>
          <p:nvPr/>
        </p:nvSpPr>
        <p:spPr>
          <a:xfrm>
            <a:off x="1705913" y="701814"/>
            <a:ext cx="87967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Transposed Convolution (Deconvolution)</a:t>
            </a:r>
          </a:p>
        </p:txBody>
      </p:sp>
      <p:pic>
        <p:nvPicPr>
          <p:cNvPr id="4108" name="Picture 12" descr="https://github.com/vdumoulin/conv_arithmetic/raw/master/gif/no_padding_no_strides.gif">
            <a:extLst>
              <a:ext uri="{FF2B5EF4-FFF2-40B4-BE49-F238E27FC236}">
                <a16:creationId xmlns:a16="http://schemas.microsoft.com/office/drawing/2014/main" id="{07B648B5-7C02-41D3-B445-214F7B8B883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356" y="1409700"/>
            <a:ext cx="2584327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https://github.com/vdumoulin/conv_arithmetic/raw/master/gif/no_padding_no_strides_transposed.gif">
            <a:extLst>
              <a:ext uri="{FF2B5EF4-FFF2-40B4-BE49-F238E27FC236}">
                <a16:creationId xmlns:a16="http://schemas.microsoft.com/office/drawing/2014/main" id="{0AFB31D3-26CB-4CBF-8640-268FADF6335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161" y="4042832"/>
            <a:ext cx="2444717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https://github.com/vdumoulin/conv_arithmetic/raw/master/gif/no_padding_strides.gif">
            <a:extLst>
              <a:ext uri="{FF2B5EF4-FFF2-40B4-BE49-F238E27FC236}">
                <a16:creationId xmlns:a16="http://schemas.microsoft.com/office/drawing/2014/main" id="{00688AE5-D20A-40D2-B701-63B08B2B647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038" y="1409700"/>
            <a:ext cx="28003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https://github.com/vdumoulin/conv_arithmetic/raw/master/gif/no_padding_strides_transposed.gif">
            <a:extLst>
              <a:ext uri="{FF2B5EF4-FFF2-40B4-BE49-F238E27FC236}">
                <a16:creationId xmlns:a16="http://schemas.microsoft.com/office/drawing/2014/main" id="{42BEA79C-251F-49B5-B755-37CC02C3E86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572" y="4042832"/>
            <a:ext cx="241328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https://github.com/vdumoulin/conv_arithmetic/raw/master/gif/padding_strides.gif">
            <a:extLst>
              <a:ext uri="{FF2B5EF4-FFF2-40B4-BE49-F238E27FC236}">
                <a16:creationId xmlns:a16="http://schemas.microsoft.com/office/drawing/2014/main" id="{99A9ABDF-AFBB-4BBD-86D4-88FE024489B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7187" y="1409700"/>
            <a:ext cx="28440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https://github.com/vdumoulin/conv_arithmetic/raw/master/gif/padding_strides_transposed.gif">
            <a:extLst>
              <a:ext uri="{FF2B5EF4-FFF2-40B4-BE49-F238E27FC236}">
                <a16:creationId xmlns:a16="http://schemas.microsoft.com/office/drawing/2014/main" id="{09822D1B-BDE1-4E58-96CA-29884EF2900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546" y="4042832"/>
            <a:ext cx="241328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02DD597-BC34-4DD5-AED8-0C2FDED59D73}"/>
              </a:ext>
            </a:extLst>
          </p:cNvPr>
          <p:cNvSpPr txBox="1"/>
          <p:nvPr/>
        </p:nvSpPr>
        <p:spPr>
          <a:xfrm>
            <a:off x="525279" y="2550467"/>
            <a:ext cx="819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Conv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DE5568-29CC-4B7D-8269-D4C6BDDA277C}"/>
              </a:ext>
            </a:extLst>
          </p:cNvPr>
          <p:cNvSpPr txBox="1"/>
          <p:nvPr/>
        </p:nvSpPr>
        <p:spPr>
          <a:xfrm>
            <a:off x="525279" y="5183599"/>
            <a:ext cx="1132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Deconv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E4C096-6F84-47C5-88F1-40A8934591CB}"/>
              </a:ext>
            </a:extLst>
          </p:cNvPr>
          <p:cNvSpPr txBox="1"/>
          <p:nvPr/>
        </p:nvSpPr>
        <p:spPr>
          <a:xfrm>
            <a:off x="1439586" y="3405368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Input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C049A1-010A-4EE8-A169-7C5D34E9DB2A}"/>
              </a:ext>
            </a:extLst>
          </p:cNvPr>
          <p:cNvSpPr txBox="1"/>
          <p:nvPr/>
        </p:nvSpPr>
        <p:spPr>
          <a:xfrm>
            <a:off x="1400313" y="1827192"/>
            <a:ext cx="947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Output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DCDF74-E597-4598-AA6C-AB4E2070C129}"/>
              </a:ext>
            </a:extLst>
          </p:cNvPr>
          <p:cNvSpPr txBox="1"/>
          <p:nvPr/>
        </p:nvSpPr>
        <p:spPr>
          <a:xfrm>
            <a:off x="1384456" y="5827666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321E11-CA6C-4050-A93E-08E0325645D9}"/>
              </a:ext>
            </a:extLst>
          </p:cNvPr>
          <p:cNvSpPr txBox="1"/>
          <p:nvPr/>
        </p:nvSpPr>
        <p:spPr>
          <a:xfrm>
            <a:off x="1345183" y="4249490"/>
            <a:ext cx="947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Output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9C63D4-44EA-4F38-9A8A-8E1228971102}"/>
              </a:ext>
            </a:extLst>
          </p:cNvPr>
          <p:cNvSpPr txBox="1"/>
          <p:nvPr/>
        </p:nvSpPr>
        <p:spPr>
          <a:xfrm>
            <a:off x="3654670" y="1673304"/>
            <a:ext cx="12363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Stride=1</a:t>
            </a:r>
          </a:p>
          <a:p>
            <a:r>
              <a:rPr lang="en-US" sz="2000" b="1" dirty="0"/>
              <a:t>Pad=Valid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952DF4-283F-4448-BDA4-7265C1A16D14}"/>
              </a:ext>
            </a:extLst>
          </p:cNvPr>
          <p:cNvSpPr txBox="1"/>
          <p:nvPr/>
        </p:nvSpPr>
        <p:spPr>
          <a:xfrm>
            <a:off x="6831144" y="1673304"/>
            <a:ext cx="12363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Stride=2</a:t>
            </a:r>
          </a:p>
          <a:p>
            <a:r>
              <a:rPr lang="en-US" sz="2000" b="1" dirty="0"/>
              <a:t>Pad=Valid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62B99C5-C50F-4A65-A70A-7EB0791B75B8}"/>
              </a:ext>
            </a:extLst>
          </p:cNvPr>
          <p:cNvSpPr txBox="1"/>
          <p:nvPr/>
        </p:nvSpPr>
        <p:spPr>
          <a:xfrm>
            <a:off x="10283037" y="1673304"/>
            <a:ext cx="12953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Stride=2</a:t>
            </a:r>
          </a:p>
          <a:p>
            <a:r>
              <a:rPr lang="en-US" sz="2000" b="1" dirty="0"/>
              <a:t>Pad=Same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1AE2BA-D70F-4E60-BBC2-200B35F2548B}"/>
              </a:ext>
            </a:extLst>
          </p:cNvPr>
          <p:cNvSpPr/>
          <p:nvPr/>
        </p:nvSpPr>
        <p:spPr>
          <a:xfrm>
            <a:off x="9028505" y="6581001"/>
            <a:ext cx="316349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https://github.com/vdumoulin/conv_arithmetic</a:t>
            </a:r>
          </a:p>
        </p:txBody>
      </p:sp>
    </p:spTree>
    <p:extLst>
      <p:ext uri="{BB962C8B-B14F-4D97-AF65-F5344CB8AC3E}">
        <p14:creationId xmlns:p14="http://schemas.microsoft.com/office/powerpoint/2010/main" val="262721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51E45D-1EE1-42FB-B417-C2F6A2869B7C}"/>
              </a:ext>
            </a:extLst>
          </p:cNvPr>
          <p:cNvSpPr txBox="1"/>
          <p:nvPr/>
        </p:nvSpPr>
        <p:spPr>
          <a:xfrm>
            <a:off x="2995406" y="701814"/>
            <a:ext cx="62177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ReLU vs. Leaky ReLU (</a:t>
            </a:r>
            <a:r>
              <a:rPr lang="en-US" sz="4000" b="1" dirty="0" err="1"/>
              <a:t>LReLU</a:t>
            </a:r>
            <a:r>
              <a:rPr lang="en-US" sz="4000" b="1" dirty="0"/>
              <a:t>)</a:t>
            </a:r>
          </a:p>
        </p:txBody>
      </p:sp>
      <p:pic>
        <p:nvPicPr>
          <p:cNvPr id="5122" name="Picture 2" descr="Image result for leaky relu">
            <a:extLst>
              <a:ext uri="{FF2B5EF4-FFF2-40B4-BE49-F238E27FC236}">
                <a16:creationId xmlns:a16="http://schemas.microsoft.com/office/drawing/2014/main" id="{0B5CD52C-BB89-4D62-A752-65FA0E69A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068" y="2006365"/>
            <a:ext cx="8136467" cy="327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061713-304E-432A-85F4-35F4B4A150B7}"/>
              </a:ext>
            </a:extLst>
          </p:cNvPr>
          <p:cNvSpPr txBox="1"/>
          <p:nvPr/>
        </p:nvSpPr>
        <p:spPr>
          <a:xfrm>
            <a:off x="2718146" y="5417141"/>
            <a:ext cx="2509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Used in Generator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EE0DA-23F4-44EC-B32C-8765858AE87F}"/>
              </a:ext>
            </a:extLst>
          </p:cNvPr>
          <p:cNvSpPr txBox="1"/>
          <p:nvPr/>
        </p:nvSpPr>
        <p:spPr>
          <a:xfrm>
            <a:off x="6542731" y="5420080"/>
            <a:ext cx="2931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Used in Discriminator</a:t>
            </a:r>
          </a:p>
        </p:txBody>
      </p:sp>
    </p:spTree>
    <p:extLst>
      <p:ext uri="{BB962C8B-B14F-4D97-AF65-F5344CB8AC3E}">
        <p14:creationId xmlns:p14="http://schemas.microsoft.com/office/powerpoint/2010/main" val="266771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2622A5-D4BB-4B9C-90B1-3EF20BC65603}"/>
              </a:ext>
            </a:extLst>
          </p:cNvPr>
          <p:cNvSpPr txBox="1"/>
          <p:nvPr/>
        </p:nvSpPr>
        <p:spPr>
          <a:xfrm>
            <a:off x="3314276" y="701814"/>
            <a:ext cx="55800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Batch Normalization (BN)</a:t>
            </a:r>
          </a:p>
        </p:txBody>
      </p:sp>
      <p:pic>
        <p:nvPicPr>
          <p:cNvPr id="6146" name="Picture 2" descr="Image result for batch normalization">
            <a:extLst>
              <a:ext uri="{FF2B5EF4-FFF2-40B4-BE49-F238E27FC236}">
                <a16:creationId xmlns:a16="http://schemas.microsoft.com/office/drawing/2014/main" id="{8CD31A7C-ADD7-42D0-B41B-43E072BD7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716" y="1832698"/>
            <a:ext cx="5803899" cy="418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09BA145-1980-46F0-B41C-0DD3D3A3EDEC}"/>
              </a:ext>
            </a:extLst>
          </p:cNvPr>
          <p:cNvSpPr/>
          <p:nvPr/>
        </p:nvSpPr>
        <p:spPr>
          <a:xfrm>
            <a:off x="6519333" y="6581001"/>
            <a:ext cx="56726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https://towardsdatascience.com/batch-normalization-in-neural-networks-1ac91516821c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A4D508-46BB-B547-A70B-EEC46C8EE0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10"/>
          <a:stretch/>
        </p:blipFill>
        <p:spPr>
          <a:xfrm>
            <a:off x="7560730" y="3938717"/>
            <a:ext cx="3211843" cy="25237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05E403-C2B5-1846-BE8B-A82E7F21B2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645"/>
          <a:stretch/>
        </p:blipFill>
        <p:spPr>
          <a:xfrm>
            <a:off x="7660941" y="1515891"/>
            <a:ext cx="3211843" cy="235509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67171C-D321-C842-B650-5FE943D5B841}"/>
              </a:ext>
            </a:extLst>
          </p:cNvPr>
          <p:cNvSpPr/>
          <p:nvPr/>
        </p:nvSpPr>
        <p:spPr>
          <a:xfrm>
            <a:off x="9584268" y="3977176"/>
            <a:ext cx="1140110" cy="2042620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F9F2F9-1E61-DB4A-A468-E3B2A7A2B513}"/>
              </a:ext>
            </a:extLst>
          </p:cNvPr>
          <p:cNvSpPr/>
          <p:nvPr/>
        </p:nvSpPr>
        <p:spPr>
          <a:xfrm>
            <a:off x="7957284" y="3977176"/>
            <a:ext cx="862869" cy="2017224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3D4ED2F-196F-794B-98D6-A96198ED9BD2}"/>
              </a:ext>
            </a:extLst>
          </p:cNvPr>
          <p:cNvSpPr/>
          <p:nvPr/>
        </p:nvSpPr>
        <p:spPr>
          <a:xfrm>
            <a:off x="7806268" y="4097867"/>
            <a:ext cx="3015717" cy="1896533"/>
          </a:xfrm>
          <a:custGeom>
            <a:avLst/>
            <a:gdLst>
              <a:gd name="connsiteX0" fmla="*/ 0 w 6112934"/>
              <a:gd name="connsiteY0" fmla="*/ 3092611 h 3119996"/>
              <a:gd name="connsiteX1" fmla="*/ 2641600 w 6112934"/>
              <a:gd name="connsiteY1" fmla="*/ 2737011 h 3119996"/>
              <a:gd name="connsiteX2" fmla="*/ 3759200 w 6112934"/>
              <a:gd name="connsiteY2" fmla="*/ 417144 h 3119996"/>
              <a:gd name="connsiteX3" fmla="*/ 6112934 w 6112934"/>
              <a:gd name="connsiteY3" fmla="*/ 10744 h 311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12934" h="3119996">
                <a:moveTo>
                  <a:pt x="0" y="3092611"/>
                </a:moveTo>
                <a:cubicBezTo>
                  <a:pt x="1007533" y="3137766"/>
                  <a:pt x="2015067" y="3182922"/>
                  <a:pt x="2641600" y="2737011"/>
                </a:cubicBezTo>
                <a:cubicBezTo>
                  <a:pt x="3268133" y="2291100"/>
                  <a:pt x="3180644" y="871522"/>
                  <a:pt x="3759200" y="417144"/>
                </a:cubicBezTo>
                <a:cubicBezTo>
                  <a:pt x="4337756" y="-37234"/>
                  <a:pt x="5225345" y="-13245"/>
                  <a:pt x="6112934" y="10744"/>
                </a:cubicBez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B6293C-F7A5-FD4B-B55D-09A3194EAD17}"/>
              </a:ext>
            </a:extLst>
          </p:cNvPr>
          <p:cNvSpPr/>
          <p:nvPr/>
        </p:nvSpPr>
        <p:spPr>
          <a:xfrm>
            <a:off x="9584271" y="1454128"/>
            <a:ext cx="1140110" cy="2042620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C6D945-6932-4246-982E-FAFF454417EB}"/>
              </a:ext>
            </a:extLst>
          </p:cNvPr>
          <p:cNvSpPr/>
          <p:nvPr/>
        </p:nvSpPr>
        <p:spPr>
          <a:xfrm>
            <a:off x="7957287" y="1454128"/>
            <a:ext cx="862869" cy="2017224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D31B60DF-E966-324D-8C03-7F2B77A02E2F}"/>
              </a:ext>
            </a:extLst>
          </p:cNvPr>
          <p:cNvSpPr/>
          <p:nvPr/>
        </p:nvSpPr>
        <p:spPr>
          <a:xfrm>
            <a:off x="7806271" y="1574819"/>
            <a:ext cx="3015717" cy="1896533"/>
          </a:xfrm>
          <a:custGeom>
            <a:avLst/>
            <a:gdLst>
              <a:gd name="connsiteX0" fmla="*/ 0 w 6112934"/>
              <a:gd name="connsiteY0" fmla="*/ 3092611 h 3119996"/>
              <a:gd name="connsiteX1" fmla="*/ 2641600 w 6112934"/>
              <a:gd name="connsiteY1" fmla="*/ 2737011 h 3119996"/>
              <a:gd name="connsiteX2" fmla="*/ 3759200 w 6112934"/>
              <a:gd name="connsiteY2" fmla="*/ 417144 h 3119996"/>
              <a:gd name="connsiteX3" fmla="*/ 6112934 w 6112934"/>
              <a:gd name="connsiteY3" fmla="*/ 10744 h 311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12934" h="3119996">
                <a:moveTo>
                  <a:pt x="0" y="3092611"/>
                </a:moveTo>
                <a:cubicBezTo>
                  <a:pt x="1007533" y="3137766"/>
                  <a:pt x="2015067" y="3182922"/>
                  <a:pt x="2641600" y="2737011"/>
                </a:cubicBezTo>
                <a:cubicBezTo>
                  <a:pt x="3268133" y="2291100"/>
                  <a:pt x="3180644" y="871522"/>
                  <a:pt x="3759200" y="417144"/>
                </a:cubicBezTo>
                <a:cubicBezTo>
                  <a:pt x="4337756" y="-37234"/>
                  <a:pt x="5225345" y="-13245"/>
                  <a:pt x="6112934" y="10744"/>
                </a:cubicBezTo>
              </a:path>
            </a:pathLst>
          </a:cu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443880-9B82-644C-9D93-960501D66712}"/>
              </a:ext>
            </a:extLst>
          </p:cNvPr>
          <p:cNvSpPr txBox="1"/>
          <p:nvPr/>
        </p:nvSpPr>
        <p:spPr>
          <a:xfrm>
            <a:off x="10203632" y="2029729"/>
            <a:ext cx="1822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Saturation area</a:t>
            </a:r>
          </a:p>
          <a:p>
            <a:pPr algn="ctr"/>
            <a:r>
              <a:rPr lang="en-US" sz="2000" b="1" dirty="0"/>
              <a:t>Zero gradient </a:t>
            </a:r>
          </a:p>
        </p:txBody>
      </p:sp>
    </p:spTree>
    <p:extLst>
      <p:ext uri="{BB962C8B-B14F-4D97-AF65-F5344CB8AC3E}">
        <p14:creationId xmlns:p14="http://schemas.microsoft.com/office/powerpoint/2010/main" val="57461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12" grpId="0" animBg="1"/>
      <p:bldP spid="15" grpId="0" animBg="1"/>
      <p:bldP spid="16" grpId="0" animBg="1"/>
      <p:bldP spid="17" grpId="0" animBg="1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gan discriminator mnist">
            <a:extLst>
              <a:ext uri="{FF2B5EF4-FFF2-40B4-BE49-F238E27FC236}">
                <a16:creationId xmlns:a16="http://schemas.microsoft.com/office/drawing/2014/main" id="{B7C6F6AF-F916-46F5-87D7-8BF00AA8D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14488"/>
            <a:ext cx="12192000" cy="2840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66EABE-FE79-4355-94E9-8E250AB31D3A}"/>
              </a:ext>
            </a:extLst>
          </p:cNvPr>
          <p:cNvSpPr txBox="1"/>
          <p:nvPr/>
        </p:nvSpPr>
        <p:spPr>
          <a:xfrm>
            <a:off x="1882891" y="701814"/>
            <a:ext cx="84262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Generative Adversarial Network (GAN)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7E3932-2436-4615-9687-435C0FA56724}"/>
              </a:ext>
            </a:extLst>
          </p:cNvPr>
          <p:cNvSpPr/>
          <p:nvPr/>
        </p:nvSpPr>
        <p:spPr>
          <a:xfrm>
            <a:off x="8962398" y="6581001"/>
            <a:ext cx="32296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https://github.com/PramodShenoy/GANerations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3603C3-9235-487E-B316-93784DC4F915}"/>
              </a:ext>
            </a:extLst>
          </p:cNvPr>
          <p:cNvSpPr txBox="1"/>
          <p:nvPr/>
        </p:nvSpPr>
        <p:spPr>
          <a:xfrm>
            <a:off x="305292" y="3756798"/>
            <a:ext cx="15921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FC, BN, ReLU </a:t>
            </a:r>
          </a:p>
          <a:p>
            <a:r>
              <a:rPr lang="en-US" sz="2000" b="1" dirty="0"/>
              <a:t>Reshape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E2286F-A55F-483D-81C7-D02ACB73B518}"/>
              </a:ext>
            </a:extLst>
          </p:cNvPr>
          <p:cNvSpPr txBox="1"/>
          <p:nvPr/>
        </p:nvSpPr>
        <p:spPr>
          <a:xfrm>
            <a:off x="1603311" y="4889569"/>
            <a:ext cx="32764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Deconv (kernel 5x5, stride 2) </a:t>
            </a:r>
          </a:p>
          <a:p>
            <a:r>
              <a:rPr lang="en-US" sz="2000" b="1" dirty="0"/>
              <a:t>BN, ReLU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0536A-B3A4-4DB7-9F3F-82B09D9E3A1D}"/>
              </a:ext>
            </a:extLst>
          </p:cNvPr>
          <p:cNvSpPr txBox="1"/>
          <p:nvPr/>
        </p:nvSpPr>
        <p:spPr>
          <a:xfrm>
            <a:off x="7255067" y="4135824"/>
            <a:ext cx="30148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Conv (kernel 5x5, stride 2) </a:t>
            </a:r>
          </a:p>
          <a:p>
            <a:r>
              <a:rPr lang="en-US" sz="2000" b="1" dirty="0"/>
              <a:t>BN, </a:t>
            </a:r>
            <a:r>
              <a:rPr lang="en-US" sz="2000" b="1" dirty="0" err="1"/>
              <a:t>LReLU</a:t>
            </a:r>
            <a:r>
              <a:rPr lang="en-US" sz="2000" b="1" dirty="0"/>
              <a:t> (slope 0.2)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737CBA-499C-4AEB-B424-480B69BA646B}"/>
              </a:ext>
            </a:extLst>
          </p:cNvPr>
          <p:cNvSpPr txBox="1"/>
          <p:nvPr/>
        </p:nvSpPr>
        <p:spPr>
          <a:xfrm>
            <a:off x="4077975" y="4305960"/>
            <a:ext cx="2510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Deconv, tanh/sigmoid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DF574E-F605-40B2-9D4A-23F4ABF99837}"/>
              </a:ext>
            </a:extLst>
          </p:cNvPr>
          <p:cNvSpPr txBox="1"/>
          <p:nvPr/>
        </p:nvSpPr>
        <p:spPr>
          <a:xfrm>
            <a:off x="10799824" y="3598074"/>
            <a:ext cx="1392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Reshape, </a:t>
            </a:r>
          </a:p>
          <a:p>
            <a:r>
              <a:rPr lang="en-US" sz="2000" b="1" dirty="0"/>
              <a:t>FC, sigmoid</a:t>
            </a:r>
          </a:p>
        </p:txBody>
      </p:sp>
    </p:spTree>
    <p:extLst>
      <p:ext uri="{BB962C8B-B14F-4D97-AF65-F5344CB8AC3E}">
        <p14:creationId xmlns:p14="http://schemas.microsoft.com/office/powerpoint/2010/main" val="3231297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0C91DA-0345-45D0-A0E8-DE1D72903DAF}"/>
              </a:ext>
            </a:extLst>
          </p:cNvPr>
          <p:cNvSpPr txBox="1"/>
          <p:nvPr/>
        </p:nvSpPr>
        <p:spPr>
          <a:xfrm>
            <a:off x="4417593" y="701814"/>
            <a:ext cx="33568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GAN on MNIST</a:t>
            </a:r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D04089D1-42FC-489B-9431-FAFCA1F01A06}"/>
              </a:ext>
            </a:extLst>
          </p:cNvPr>
          <p:cNvSpPr/>
          <p:nvPr/>
        </p:nvSpPr>
        <p:spPr>
          <a:xfrm flipH="1">
            <a:off x="5102512" y="2126907"/>
            <a:ext cx="1097280" cy="2560320"/>
          </a:xfrm>
          <a:prstGeom prst="cube">
            <a:avLst>
              <a:gd name="adj" fmla="val 9118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14CF8B-337D-4CB8-8036-E9B65DF83D02}"/>
              </a:ext>
            </a:extLst>
          </p:cNvPr>
          <p:cNvSpPr txBox="1"/>
          <p:nvPr/>
        </p:nvSpPr>
        <p:spPr>
          <a:xfrm>
            <a:off x="5175233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28x28x1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1B8847E9-D47D-465C-913A-5FC5A8008599}"/>
              </a:ext>
            </a:extLst>
          </p:cNvPr>
          <p:cNvSpPr/>
          <p:nvPr/>
        </p:nvSpPr>
        <p:spPr>
          <a:xfrm flipH="1">
            <a:off x="3406817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5C46E-1D8C-4FA6-91A5-696BB41DA34F}"/>
              </a:ext>
            </a:extLst>
          </p:cNvPr>
          <p:cNvSpPr txBox="1"/>
          <p:nvPr/>
        </p:nvSpPr>
        <p:spPr>
          <a:xfrm>
            <a:off x="3406149" y="4783781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95B998-E3CB-48F1-88DB-2BE0006766DD}"/>
              </a:ext>
            </a:extLst>
          </p:cNvPr>
          <p:cNvSpPr txBox="1"/>
          <p:nvPr/>
        </p:nvSpPr>
        <p:spPr>
          <a:xfrm>
            <a:off x="1766910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0D4B8484-FCE1-4296-9F5F-6E7F86901270}"/>
              </a:ext>
            </a:extLst>
          </p:cNvPr>
          <p:cNvSpPr/>
          <p:nvPr/>
        </p:nvSpPr>
        <p:spPr>
          <a:xfrm flipH="1">
            <a:off x="1646555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503770-E69C-4F47-8E97-0BFC3DB2D2BF}"/>
              </a:ext>
            </a:extLst>
          </p:cNvPr>
          <p:cNvSpPr txBox="1"/>
          <p:nvPr/>
        </p:nvSpPr>
        <p:spPr>
          <a:xfrm>
            <a:off x="494758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A2DED6-3B3F-4D68-A297-6BDAA5667996}"/>
              </a:ext>
            </a:extLst>
          </p:cNvPr>
          <p:cNvSpPr/>
          <p:nvPr/>
        </p:nvSpPr>
        <p:spPr>
          <a:xfrm>
            <a:off x="736136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BFAB37-4775-4F0D-9E95-D8788206756D}"/>
              </a:ext>
            </a:extLst>
          </p:cNvPr>
          <p:cNvCxnSpPr>
            <a:cxnSpLocks/>
          </p:cNvCxnSpPr>
          <p:nvPr/>
        </p:nvCxnSpPr>
        <p:spPr>
          <a:xfrm>
            <a:off x="92282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BA8DEF8-C60D-4DAD-9CDE-3F4358EDAEA2}"/>
              </a:ext>
            </a:extLst>
          </p:cNvPr>
          <p:cNvCxnSpPr>
            <a:cxnSpLocks/>
          </p:cNvCxnSpPr>
          <p:nvPr/>
        </p:nvCxnSpPr>
        <p:spPr>
          <a:xfrm>
            <a:off x="2708193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CE15F8-56BE-4EF2-8E72-CDC48F608BE4}"/>
              </a:ext>
            </a:extLst>
          </p:cNvPr>
          <p:cNvCxnSpPr>
            <a:cxnSpLocks/>
          </p:cNvCxnSpPr>
          <p:nvPr/>
        </p:nvCxnSpPr>
        <p:spPr>
          <a:xfrm>
            <a:off x="4477276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543214-926F-42E0-AC95-2F55F2B88D33}"/>
              </a:ext>
            </a:extLst>
          </p:cNvPr>
          <p:cNvSpPr txBox="1"/>
          <p:nvPr/>
        </p:nvSpPr>
        <p:spPr>
          <a:xfrm>
            <a:off x="944061" y="2431007"/>
            <a:ext cx="993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BN, </a:t>
            </a:r>
          </a:p>
          <a:p>
            <a:r>
              <a:rPr lang="en-US" b="1" dirty="0"/>
              <a:t>Reshape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2FF73B-C118-46BE-8AB7-CFC272AF9A4A}"/>
              </a:ext>
            </a:extLst>
          </p:cNvPr>
          <p:cNvSpPr txBox="1"/>
          <p:nvPr/>
        </p:nvSpPr>
        <p:spPr>
          <a:xfrm>
            <a:off x="2349572" y="2470441"/>
            <a:ext cx="1063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BN, ReLU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D0E226-5268-423A-8E13-B8ADB1F2B5E5}"/>
              </a:ext>
            </a:extLst>
          </p:cNvPr>
          <p:cNvSpPr txBox="1"/>
          <p:nvPr/>
        </p:nvSpPr>
        <p:spPr>
          <a:xfrm>
            <a:off x="3633024" y="2055851"/>
            <a:ext cx="1505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Deconv</a:t>
            </a:r>
          </a:p>
          <a:p>
            <a:r>
              <a:rPr lang="en-US" b="1" dirty="0"/>
              <a:t>Tanh/Sigmoid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F40581-DB49-410B-99E2-4E4A9FFE9261}"/>
              </a:ext>
            </a:extLst>
          </p:cNvPr>
          <p:cNvCxnSpPr>
            <a:cxnSpLocks/>
          </p:cNvCxnSpPr>
          <p:nvPr/>
        </p:nvCxnSpPr>
        <p:spPr>
          <a:xfrm>
            <a:off x="6421405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be 18">
            <a:extLst>
              <a:ext uri="{FF2B5EF4-FFF2-40B4-BE49-F238E27FC236}">
                <a16:creationId xmlns:a16="http://schemas.microsoft.com/office/drawing/2014/main" id="{2594B788-D730-445E-AE9D-1DCC540622E2}"/>
              </a:ext>
            </a:extLst>
          </p:cNvPr>
          <p:cNvSpPr/>
          <p:nvPr/>
        </p:nvSpPr>
        <p:spPr>
          <a:xfrm flipH="1">
            <a:off x="7018772" y="2766987"/>
            <a:ext cx="876715" cy="1280160"/>
          </a:xfrm>
          <a:prstGeom prst="cube">
            <a:avLst>
              <a:gd name="adj" fmla="val 44727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EE3898-9248-4C59-BF5B-F4A333EE8A1F}"/>
              </a:ext>
            </a:extLst>
          </p:cNvPr>
          <p:cNvSpPr txBox="1"/>
          <p:nvPr/>
        </p:nvSpPr>
        <p:spPr>
          <a:xfrm>
            <a:off x="7018772" y="4789923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14x14x8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683631-7ED7-4363-A181-ECA6146D13F0}"/>
              </a:ext>
            </a:extLst>
          </p:cNvPr>
          <p:cNvSpPr txBox="1"/>
          <p:nvPr/>
        </p:nvSpPr>
        <p:spPr>
          <a:xfrm>
            <a:off x="6169661" y="2158581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 err="1"/>
              <a:t>LReLU</a:t>
            </a:r>
            <a:endParaRPr lang="en-US" b="1" dirty="0"/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5B1F1C29-8ED5-4A52-9AF3-E8640466EEFE}"/>
              </a:ext>
            </a:extLst>
          </p:cNvPr>
          <p:cNvSpPr/>
          <p:nvPr/>
        </p:nvSpPr>
        <p:spPr>
          <a:xfrm flipH="1">
            <a:off x="8817593" y="3207012"/>
            <a:ext cx="941283" cy="400111"/>
          </a:xfrm>
          <a:prstGeom prst="cube">
            <a:avLst>
              <a:gd name="adj" fmla="val 2167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BABBEBF-E21A-4FEA-B863-6770ACB802C5}"/>
              </a:ext>
            </a:extLst>
          </p:cNvPr>
          <p:cNvCxnSpPr>
            <a:cxnSpLocks/>
          </p:cNvCxnSpPr>
          <p:nvPr/>
        </p:nvCxnSpPr>
        <p:spPr>
          <a:xfrm>
            <a:off x="8093864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53FCBD-69D7-406E-9CC0-D1C7EC274DC1}"/>
              </a:ext>
            </a:extLst>
          </p:cNvPr>
          <p:cNvCxnSpPr>
            <a:cxnSpLocks/>
          </p:cNvCxnSpPr>
          <p:nvPr/>
        </p:nvCxnSpPr>
        <p:spPr>
          <a:xfrm>
            <a:off x="9879231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9519199-5F7B-4E3C-9211-0D6990A49F04}"/>
              </a:ext>
            </a:extLst>
          </p:cNvPr>
          <p:cNvSpPr txBox="1"/>
          <p:nvPr/>
        </p:nvSpPr>
        <p:spPr>
          <a:xfrm>
            <a:off x="8015113" y="2303536"/>
            <a:ext cx="1151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Conv, BN, </a:t>
            </a:r>
          </a:p>
          <a:p>
            <a:r>
              <a:rPr lang="en-US" b="1" dirty="0" err="1"/>
              <a:t>LReLU</a:t>
            </a:r>
            <a:endParaRPr 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0435B4-F2E7-4C01-A0EB-A63BFD6A9D7C}"/>
              </a:ext>
            </a:extLst>
          </p:cNvPr>
          <p:cNvSpPr txBox="1"/>
          <p:nvPr/>
        </p:nvSpPr>
        <p:spPr>
          <a:xfrm>
            <a:off x="8787855" y="4783781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7x7x16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A53110D-5217-4AE6-A99D-9B942CD3D258}"/>
              </a:ext>
            </a:extLst>
          </p:cNvPr>
          <p:cNvSpPr/>
          <p:nvPr/>
        </p:nvSpPr>
        <p:spPr>
          <a:xfrm>
            <a:off x="10566168" y="2949867"/>
            <a:ext cx="91440" cy="914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5E32B3-38FF-4CF0-8760-84598E6C50F3}"/>
              </a:ext>
            </a:extLst>
          </p:cNvPr>
          <p:cNvSpPr txBox="1"/>
          <p:nvPr/>
        </p:nvSpPr>
        <p:spPr>
          <a:xfrm>
            <a:off x="10306912" y="4783781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256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73680D1-18AC-4D68-94D7-CA800682589B}"/>
              </a:ext>
            </a:extLst>
          </p:cNvPr>
          <p:cNvCxnSpPr>
            <a:cxnSpLocks/>
          </p:cNvCxnSpPr>
          <p:nvPr/>
        </p:nvCxnSpPr>
        <p:spPr>
          <a:xfrm>
            <a:off x="10844037" y="3407067"/>
            <a:ext cx="508751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9084FAA-6744-4F00-ABEF-72866E368A9F}"/>
              </a:ext>
            </a:extLst>
          </p:cNvPr>
          <p:cNvSpPr txBox="1"/>
          <p:nvPr/>
        </p:nvSpPr>
        <p:spPr>
          <a:xfrm>
            <a:off x="9649763" y="2266845"/>
            <a:ext cx="11062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Reshape, </a:t>
            </a:r>
          </a:p>
          <a:p>
            <a:r>
              <a:rPr lang="en-US" b="1" dirty="0"/>
              <a:t>FC, BN, </a:t>
            </a:r>
          </a:p>
          <a:p>
            <a:r>
              <a:rPr lang="en-US" b="1" dirty="0" err="1"/>
              <a:t>LReLU</a:t>
            </a:r>
            <a:endParaRPr lang="en-US" b="1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45769D2-6476-4553-978A-3A7BA9A46AA1}"/>
              </a:ext>
            </a:extLst>
          </p:cNvPr>
          <p:cNvSpPr/>
          <p:nvPr/>
        </p:nvSpPr>
        <p:spPr>
          <a:xfrm>
            <a:off x="11482573" y="3315627"/>
            <a:ext cx="182880" cy="18288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ED22EF-5D85-4169-B316-B1556E4D0A48}"/>
              </a:ext>
            </a:extLst>
          </p:cNvPr>
          <p:cNvSpPr txBox="1"/>
          <p:nvPr/>
        </p:nvSpPr>
        <p:spPr>
          <a:xfrm>
            <a:off x="10799859" y="2364993"/>
            <a:ext cx="949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FC, </a:t>
            </a:r>
          </a:p>
          <a:p>
            <a:r>
              <a:rPr lang="en-US" b="1" dirty="0"/>
              <a:t>Sigmoid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69F5DC-669B-4E82-AA6D-3F1579BA25BB}"/>
              </a:ext>
            </a:extLst>
          </p:cNvPr>
          <p:cNvSpPr txBox="1"/>
          <p:nvPr/>
        </p:nvSpPr>
        <p:spPr>
          <a:xfrm>
            <a:off x="11416758" y="4783781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</a:t>
            </a:r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9E4534E0-6332-4437-BB84-04DD5EB85275}"/>
              </a:ext>
            </a:extLst>
          </p:cNvPr>
          <p:cNvSpPr/>
          <p:nvPr/>
        </p:nvSpPr>
        <p:spPr>
          <a:xfrm rot="5400000">
            <a:off x="8319391" y="2544177"/>
            <a:ext cx="337214" cy="6625531"/>
          </a:xfrm>
          <a:prstGeom prst="rightBrace">
            <a:avLst>
              <a:gd name="adj1" fmla="val 42424"/>
              <a:gd name="adj2" fmla="val 5000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Brace 34">
            <a:extLst>
              <a:ext uri="{FF2B5EF4-FFF2-40B4-BE49-F238E27FC236}">
                <a16:creationId xmlns:a16="http://schemas.microsoft.com/office/drawing/2014/main" id="{6834EDCA-4082-4675-8E76-ED4D10AF4332}"/>
              </a:ext>
            </a:extLst>
          </p:cNvPr>
          <p:cNvSpPr/>
          <p:nvPr/>
        </p:nvSpPr>
        <p:spPr>
          <a:xfrm rot="5400000">
            <a:off x="3264911" y="2753712"/>
            <a:ext cx="337214" cy="5613333"/>
          </a:xfrm>
          <a:prstGeom prst="rightBrace">
            <a:avLst>
              <a:gd name="adj1" fmla="val 42424"/>
              <a:gd name="adj2" fmla="val 50000"/>
            </a:avLst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6C17611-CF1F-4594-9009-480F9DAFD357}"/>
              </a:ext>
            </a:extLst>
          </p:cNvPr>
          <p:cNvSpPr txBox="1"/>
          <p:nvPr/>
        </p:nvSpPr>
        <p:spPr>
          <a:xfrm>
            <a:off x="2690269" y="5794717"/>
            <a:ext cx="1486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Generator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B2A4F6E-AD7C-445F-8736-38524C8CD4FE}"/>
              </a:ext>
            </a:extLst>
          </p:cNvPr>
          <p:cNvSpPr txBox="1"/>
          <p:nvPr/>
        </p:nvSpPr>
        <p:spPr>
          <a:xfrm>
            <a:off x="7533794" y="6156186"/>
            <a:ext cx="19084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Discriminator</a:t>
            </a:r>
          </a:p>
        </p:txBody>
      </p:sp>
    </p:spTree>
    <p:extLst>
      <p:ext uri="{BB962C8B-B14F-4D97-AF65-F5344CB8AC3E}">
        <p14:creationId xmlns:p14="http://schemas.microsoft.com/office/powerpoint/2010/main" val="1301151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 animBg="1"/>
      <p:bldP spid="9" grpId="0"/>
      <p:bldP spid="10" grpId="0" animBg="1"/>
      <p:bldP spid="15" grpId="0"/>
      <p:bldP spid="16" grpId="0"/>
      <p:bldP spid="17" grpId="0"/>
      <p:bldP spid="19" grpId="0" animBg="1"/>
      <p:bldP spid="20" grpId="0"/>
      <p:bldP spid="21" grpId="0"/>
      <p:bldP spid="22" grpId="0" animBg="1"/>
      <p:bldP spid="25" grpId="0"/>
      <p:bldP spid="26" grpId="0"/>
      <p:bldP spid="27" grpId="0" animBg="1"/>
      <p:bldP spid="28" grpId="0"/>
      <p:bldP spid="30" grpId="0"/>
      <p:bldP spid="31" grpId="0" animBg="1"/>
      <p:bldP spid="32" grpId="0"/>
      <p:bldP spid="33" grpId="0"/>
      <p:bldP spid="34" grpId="0" animBg="1"/>
      <p:bldP spid="35" grpId="0" animBg="1"/>
      <p:bldP spid="36" grpId="0"/>
      <p:bldP spid="3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1075</TotalTime>
  <Words>412</Words>
  <Application>Microsoft Macintosh PowerPoint</Application>
  <PresentationFormat>Widescreen</PresentationFormat>
  <Paragraphs>126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Zhifei Zhang</dc:creator>
  <cp:lastModifiedBy>Zhang, Zhifei</cp:lastModifiedBy>
  <cp:revision>49</cp:revision>
  <dcterms:created xsi:type="dcterms:W3CDTF">2018-10-18T02:46:28Z</dcterms:created>
  <dcterms:modified xsi:type="dcterms:W3CDTF">2018-10-18T20:59:48Z</dcterms:modified>
</cp:coreProperties>
</file>

<file path=docProps/thumbnail.jpeg>
</file>